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9" r:id="rId4"/>
    <p:sldId id="27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8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EDCE0-98CB-4DD6-A165-02AF1BFD7EA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AA5E9-D7DD-4B47-A6ED-BC1AF37578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>
              <a:cs typeface="Aharoni" pitchFamily="2" charset="-79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AA5E9-D7DD-4B47-A6ED-BC1AF375784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F6AAE-7772-4A14-8235-B8AAFD96D7A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11A4C-5D53-4E22-923D-8C8AF370C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эмблема.jpg"/>
          <p:cNvPicPr>
            <a:picLocks noChangeAspect="1"/>
          </p:cNvPicPr>
          <p:nvPr/>
        </p:nvPicPr>
        <p:blipFill>
          <a:blip r:embed="rId3" cstate="print">
            <a:lum bright="40000" contrast="-70000"/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5786" y="1071546"/>
            <a:ext cx="77153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200" i="1" dirty="0" smtClean="0">
                <a:solidFill>
                  <a:srgbClr val="002060"/>
                </a:solidFill>
                <a:latin typeface="Arial Black" pitchFamily="34" charset="0"/>
              </a:rPr>
              <a:t>Отделение</a:t>
            </a:r>
          </a:p>
          <a:p>
            <a:pPr algn="ctr"/>
            <a:r>
              <a:rPr lang="ru-RU" sz="5200" i="1" dirty="0" smtClean="0">
                <a:solidFill>
                  <a:srgbClr val="002060"/>
                </a:solidFill>
                <a:latin typeface="Arial Black" pitchFamily="34" charset="0"/>
              </a:rPr>
              <a:t>по делам</a:t>
            </a:r>
          </a:p>
          <a:p>
            <a:pPr algn="ctr"/>
            <a:r>
              <a:rPr lang="ru-RU" sz="4800" i="1" dirty="0" smtClean="0">
                <a:solidFill>
                  <a:srgbClr val="002060"/>
                </a:solidFill>
                <a:latin typeface="Arial Black" pitchFamily="34" charset="0"/>
              </a:rPr>
              <a:t>несовершеннолетних</a:t>
            </a:r>
          </a:p>
          <a:p>
            <a:pPr algn="ctr"/>
            <a:r>
              <a:rPr lang="ru-RU" sz="5200" i="1" dirty="0" smtClean="0">
                <a:solidFill>
                  <a:srgbClr val="002060"/>
                </a:solidFill>
                <a:latin typeface="Arial Black" pitchFamily="34" charset="0"/>
              </a:rPr>
              <a:t>ЛО МВД России </a:t>
            </a:r>
          </a:p>
          <a:p>
            <a:pPr algn="ctr"/>
            <a:r>
              <a:rPr lang="ru-RU" sz="5200" i="1" dirty="0" smtClean="0">
                <a:solidFill>
                  <a:srgbClr val="002060"/>
                </a:solidFill>
                <a:latin typeface="Arial Black" pitchFamily="34" charset="0"/>
              </a:rPr>
              <a:t>на ст. Бологое</a:t>
            </a:r>
            <a:endParaRPr lang="ru-RU" sz="5200" i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644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538" y="533400"/>
            <a:ext cx="8162925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5163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Использованы</a:t>
            </a:r>
          </a:p>
          <a:p>
            <a:pPr algn="ctr">
              <a:buNone/>
            </a:pPr>
            <a:r>
              <a:rPr lang="ru-RU" dirty="0" smtClean="0"/>
              <a:t>рисунки</a:t>
            </a:r>
          </a:p>
          <a:p>
            <a:pPr algn="ctr">
              <a:buNone/>
            </a:pPr>
            <a:r>
              <a:rPr lang="ru-RU" dirty="0" smtClean="0"/>
              <a:t>Анастасии </a:t>
            </a:r>
            <a:r>
              <a:rPr lang="ru-RU" dirty="0" err="1" smtClean="0"/>
              <a:t>Шебуняевой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г. Бологое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ransition advTm="307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" y="547688"/>
            <a:ext cx="8134350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3651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" y="542925"/>
            <a:ext cx="8191500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2605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013" y="533400"/>
            <a:ext cx="8181975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9173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" y="538163"/>
            <a:ext cx="8134350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2199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sz="2800" i="1" dirty="0" smtClean="0">
                <a:latin typeface="+mn-lt"/>
              </a:rPr>
              <a:t/>
            </a:r>
            <a:br>
              <a:rPr lang="ru-RU" sz="2800" i="1" dirty="0" smtClean="0">
                <a:latin typeface="+mn-lt"/>
              </a:rPr>
            </a:br>
            <a:r>
              <a:rPr lang="ru-RU" sz="2800" i="1" dirty="0">
                <a:latin typeface="+mn-lt"/>
              </a:rPr>
              <a:t/>
            </a:r>
            <a:br>
              <a:rPr lang="ru-RU" sz="2800" i="1" dirty="0">
                <a:latin typeface="+mn-lt"/>
              </a:rPr>
            </a:br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Уважаемые взрослые и дети!</a:t>
            </a:r>
            <a:b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Сотрудники транспортной полиции напоминают вам, что железная дорога – зона повышенной опасности.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48" y="2643182"/>
            <a:ext cx="785818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не случилось беды  необходимо соблюдать правила поведения на объектах железнодорожного транспорта, а также помнить, что любое постороннее вмешательство в деятельность железных дорог незаконно и  влечёт за собой уголовную и административную ответственность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advTm="7504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500034" y="159451"/>
            <a:ext cx="8215370" cy="632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ПРАВИЛА БЕЗОПАСНОСТИ ГРАЖДАН НА ЖЕЛЕЗНОДОРОЖНОМ ТРАНСПОРТЕ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ОБЩИЕ ПОЛОЖЕНИЯ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Настоящие правила определяют меры безопасности граждан при переходе через железнодорожные пути, нахождении их на посадочных платформах, проезде в поездах.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Лица, нарушающие Правила, установленные на железнодорожном транспорте, несут ответственность в соответствии с действующим законодательством РФ.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ПРАВИЛА БЕЗОПАСНОСТИ ПЕШЕХОДОВ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Пешеходы должны переходить железнодорожные пути только в установленных местах, пользуясь при этом пешеходными мостами, тоннелями, переездами. На станциях, где нет мостов и тоннелей, граждане должны переходить железнодорожные пути по настилам, а также в местах, где установлены указатели «Переход через пути».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Перед переходом пути по пешеходному настилу необходимо убедиться в отсутствии движущегося поезда, локомотива или вагонов.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приближении поезда, локомотива или вагонов следует остановиться, пропустить их и, убедившись в отсутствии движущегося подвижного состава по соседним путям продолжить переход.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Подходя к железнодорожному переезду, граждане должны внимательно следить за световой и звуковой сигнализацией, а также положением шлагбаума. Переходить пути можно только при открытом шлагбауме, а при его отсутствии, прежде чем перейти через пути, необходимо убедиться, не приближается ли к переезду поезд, локомотив или вагон.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З А П Р Е Щ А Е Т С Я 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Ходить по железнодорожным путям.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Переходить и перебегать через железнодорожные пути перед близко идущим поездом.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Переходить через путь сразу же после прохода поезда одного направления, не убедившись в отсутствии следования поезда встречного направления.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Переходить железнодорожные переезды при закрытом шлагбауме или показании красного сигнала светофора переездной сигнализации.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станциях и перегонах подлезать под вагоны и перелезать через автосцепки для прохода через путь.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Проходить вдоль железнодорожного пути ближе 5 метров от крайнего рельса.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Проходить по железнодорожным мостам и тоннелям, не оборудованным дорожками для прохода пешеходов.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Подлезать под закрытый шлагбаум на железнодорожном переезде, а также выходить на переезд, когда шлагбаум начнет закрываться.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электрофицированных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участках подниматься на опоры, а также прикасаться к спускам, идущим от опоры к рельсу.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Приближаться к лежащему на земле электропроводу на расстояние ближе 8 метров.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152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28596" y="672530"/>
            <a:ext cx="8429684" cy="429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lang="ru-RU" sz="1100" b="1" dirty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ПРАВИЛА БЕЗОПАСНОСТИ ПАССАЖИРОВ</a:t>
            </a: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28600" algn="l"/>
              </a:tabLst>
            </a:pPr>
            <a:r>
              <a:rPr lang="ru-RU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Посадку (высадку) в вагоны следует производить только после полной остановки поезда.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Выход из вагонов и посадку в них необходимо производить только со стороны перрона или    посадочной платформы.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Малолетних детей следует держать за руку или на руках.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 А П Р Е Щ А Е Т С Я 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Проезжать на крышах, подножках, переходных площадках вагонов.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Посадка и высадка на ходу поезда.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Высовываться из окон вагонов и дверей тамбуров на ходу поезда.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Стоять на подножках и переходных площадках, открывать двери вагонов на ходу поезда, задерживать открытие и закрытие автоматических дверей пригородных поездов.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Проезжать в грузовых поездах без специального разрешения.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Проезжать в поездах в нетрезвом виде.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Оставлять детей без присмотра на посадочных платформах и в вагонах.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Провозить в вагонах легковоспламеняющиеся и взрывчатые вещества.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Выходить из вагона на междупутье и стоять там при проходе встречного поезда.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Прыгать с платформы на железнодорожные пути.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Устраивать на платформах различные подвижные игры.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Курить в вагонах (в том числе в тамбурах).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Бежать по платформе рядом с вагоном прибывающего или уходящего поезда, а также находиться ближе двух метров от края платформы во время прохождения поезда без остановки.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Подходить к вагону до полной остановки поезда.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Самовольно без надобности останавливать поезд.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467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163" y="542925"/>
            <a:ext cx="8067675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560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" y="528638"/>
            <a:ext cx="8191500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5366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528638"/>
            <a:ext cx="8143875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5164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" y="547688"/>
            <a:ext cx="8172450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5085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542925"/>
            <a:ext cx="8153400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5024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138</TotalTime>
  <Words>628</Words>
  <Application>Microsoft Office PowerPoint</Application>
  <PresentationFormat>Экран (4:3)</PresentationFormat>
  <Paragraphs>52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  Уважаемые взрослые и дети! Сотрудники транспортной полиции напоминают вам, что железная дорога – зона повышенной опасности.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15</cp:revision>
  <dcterms:created xsi:type="dcterms:W3CDTF">2020-06-08T18:59:43Z</dcterms:created>
  <dcterms:modified xsi:type="dcterms:W3CDTF">2020-06-08T21:23:14Z</dcterms:modified>
</cp:coreProperties>
</file>